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88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3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941F8-FDF5-4315-95B3-8DE25BB36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B93EBF-D9B0-4F10-9E5E-7909B09A9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9BB66-6F20-4FFE-A79C-CAF407DA7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2AAC9-7BD7-4C8F-901B-E01ACF21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8564FE-FA86-46B4-9A41-45C0A692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22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E7F09-B162-45A0-BF58-D8547D46C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42DB70-C1D7-438F-85C6-14E14C2E4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EC79B-5714-4CC4-AB1B-879B9EEC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670A02-6552-4579-A32E-68E743ADC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5048A-2059-4E11-86E5-691B43AE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37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E0C7F5-C66E-4885-BC2B-782667CB0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CB7C92-715B-4E2F-AD0E-4CCA8CFCB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9DA79-8683-4F93-97B4-4B3549AF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E6BB3-1323-46B5-89F8-0D815B88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CC09D3-9886-4AB6-8BDF-5669D55B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24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0A238-F842-4F88-96CD-F6781F20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475E1-69E0-40D8-8DFA-7548ABA6F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23A931-D83F-4B67-9322-86330595A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9E7D75-DD75-4DD2-B2DE-9D335155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0960A-2B9D-4E45-9BD2-FF00FC3F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93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7E807-7D90-41F3-92FF-6B09C3EA1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E4054-13A8-4368-9E73-65D875904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6ADF6-4FA9-4C1D-8774-2A65DBFE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A2F409-A9BD-4DF9-836E-DCE946AA8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B282A4-7864-4387-AE73-366D37EB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6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A01DD-54DD-4141-B568-88CA0561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00FCF-216C-4ECB-A515-6E9C32CCF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A07C53-D8EE-4694-AF8A-D12E4B56B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4C52A4-6CF9-4EAE-8A93-370727D4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FFC74C-AA9C-488C-A7B8-4C13F6EF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36C1B8-3005-4AD1-A3B7-F472628E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4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56B2C-869B-42B4-826A-4415DE4C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B8BCFB-404B-4C39-ACB0-CE0A5BA68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B0083-1BF3-4D4B-828E-B95550EDA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82758F-AFF2-4A2C-BE54-253D69B6E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66AB59-1C65-4414-B298-D8C36E31A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A581572-B0CB-4D9B-BCD8-0EF7A1CF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35E3BF-3677-4778-8EBF-58E7EEB5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98FC36-DFF1-418C-AE4E-18E1D3DE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51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8868B-E148-4D13-9555-75F8B8F5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D76C19-7C7D-49EF-8EB1-A5249EBF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8B792C-6D28-464B-B73F-7B5440C0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7C9126-2ED1-4B38-B7B2-FB79284A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7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749FF-A7C5-4F15-9D2D-2BE55B06A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62B9B0-4678-40C7-8CE7-18D9C61C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94136F-2E07-46BF-9ADF-A4F2813A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40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3F45F-1430-49B5-8DFA-5D63D345C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23093-FC0B-487C-888A-95B25BC3B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143BAD-01EE-4D97-93E3-714BAF78B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DF864C-B428-4FDF-9C0F-2D73C099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50FFA-02A5-45D1-9655-0AA4B8AB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AEB501-8C09-4995-A16E-4D143226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8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9C299-19B0-4922-B018-8CEA38297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3B99FC-BF86-495F-B90C-96DB71332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682D19-78EA-4FC6-93E0-14D43CD11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211A92-FC2A-4AD9-8A1E-DC4296B8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FC37F-8461-4495-9E0C-DAA6A670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50CED9-1181-49DF-9148-32D5759D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4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BD1D08-03F8-4563-A853-11D32437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6CF367-A7EE-41B7-BA21-0CE50A0F5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E06650-0663-4452-B3A7-D1A2A44C5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6C8CD-F350-4B68-BD49-503A5EC1CB1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093B2-CDA6-4212-8F87-B3528E602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A931E-88E2-4F30-BC4D-81232F596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A5DDF-FC18-4DA8-8C9A-E12EE55A0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5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조류, 꽃, 나무이(가) 표시된 사진&#10;&#10;자동 생성된 설명">
            <a:extLst>
              <a:ext uri="{FF2B5EF4-FFF2-40B4-BE49-F238E27FC236}">
                <a16:creationId xmlns:a16="http://schemas.microsoft.com/office/drawing/2014/main" id="{98B784E7-6714-4AEC-AEE2-7FAE24753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9128CDC-9DC6-498B-AF89-77FDFADD6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481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sz="5000" b="1" dirty="0">
                <a:solidFill>
                  <a:srgbClr val="FFFFFF"/>
                </a:solidFill>
                <a:latin typeface="Book Antiqua" panose="02040602050305030304" pitchFamily="18" charset="0"/>
              </a:rPr>
              <a:t>AI Robotics KR_cs231n</a:t>
            </a:r>
            <a:endParaRPr lang="ko-KR" altLang="en-US" sz="5000" b="1" dirty="0">
              <a:solidFill>
                <a:srgbClr val="FFFFFF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422923-E074-4A5F-9E4D-814FC0893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1829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FFFFFF"/>
                </a:solidFill>
                <a:latin typeface="Book Antiqua" panose="02040602050305030304" pitchFamily="18" charset="0"/>
              </a:rPr>
              <a:t>Presenter_Jungyeon</a:t>
            </a:r>
            <a:r>
              <a:rPr lang="en-US" altLang="ko-KR" b="1" dirty="0">
                <a:solidFill>
                  <a:srgbClr val="FFFFFF"/>
                </a:solidFill>
                <a:latin typeface="Book Antiqua" panose="02040602050305030304" pitchFamily="18" charset="0"/>
              </a:rPr>
              <a:t> Lee</a:t>
            </a:r>
          </a:p>
          <a:p>
            <a:r>
              <a:rPr lang="en-US" altLang="ko-KR" b="1" dirty="0">
                <a:solidFill>
                  <a:srgbClr val="FFFFFF"/>
                </a:solidFill>
                <a:latin typeface="Book Antiqua" panose="02040602050305030304" pitchFamily="18" charset="0"/>
              </a:rPr>
              <a:t>2019.10.14</a:t>
            </a:r>
            <a:endParaRPr lang="ko-KR" altLang="en-US" b="1" dirty="0">
              <a:solidFill>
                <a:srgbClr val="FFFFFF"/>
              </a:solidFill>
              <a:latin typeface="Book Antiqua" panose="0204060205030503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4208AA-E326-48A4-8677-AFA91AE62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149" y="182498"/>
            <a:ext cx="838202" cy="8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13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회로이(가) 표시된 사진&#10;&#10;자동 생성된 설명">
            <a:extLst>
              <a:ext uri="{FF2B5EF4-FFF2-40B4-BE49-F238E27FC236}">
                <a16:creationId xmlns:a16="http://schemas.microsoft.com/office/drawing/2014/main" id="{C408A5C3-D220-477A-81EF-636DFA709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ACA9414-0D44-4CB8-8C79-6CEB47806698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64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5B196A1-CC82-48A1-8F34-50A5443D4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6BA43C-89BE-4AFB-880F-F046CC83E2E4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1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83828983-55BB-4108-AB85-468C2B679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37E4FE-47CB-4E1C-ABA0-0804713FFB66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60583-76EE-40DC-AD3F-0E51FB490009}"/>
              </a:ext>
            </a:extLst>
          </p:cNvPr>
          <p:cNvSpPr txBox="1"/>
          <p:nvPr/>
        </p:nvSpPr>
        <p:spPr>
          <a:xfrm>
            <a:off x="3855012" y="1919069"/>
            <a:ext cx="7447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현재 상태만으로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전체 상태를 나타내는 성질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EF8A6-05F5-4FB5-BA66-2702999AEE74}"/>
              </a:ext>
            </a:extLst>
          </p:cNvPr>
          <p:cNvSpPr txBox="1"/>
          <p:nvPr/>
        </p:nvSpPr>
        <p:spPr>
          <a:xfrm>
            <a:off x="3702612" y="5320268"/>
            <a:ext cx="74479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보상</a:t>
            </a:r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받게 되는 시점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 언제 인지에 대한 고려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D42B9-FF29-4872-A9A0-4EB46A3AAAD4}"/>
              </a:ext>
            </a:extLst>
          </p:cNvPr>
          <p:cNvSpPr txBox="1"/>
          <p:nvPr/>
        </p:nvSpPr>
        <p:spPr>
          <a:xfrm>
            <a:off x="1185118" y="2312774"/>
            <a:ext cx="108798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미래를 유추할 때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오직 현재의 값만이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쓸모가 있으며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과거의 값들은 아무 추가 정보를 제공하지 못함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FCFCF6-DC0E-41BE-81AD-64BD1198B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50" y="2884487"/>
            <a:ext cx="62103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1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62E733-B483-4B0A-9D8E-0E16377FC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54D2F5-53DA-45C1-8A5B-E16906BC3E31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CB41B-B883-4D34-9821-0AB9F6B48068}"/>
              </a:ext>
            </a:extLst>
          </p:cNvPr>
          <p:cNvSpPr txBox="1"/>
          <p:nvPr/>
        </p:nvSpPr>
        <p:spPr>
          <a:xfrm>
            <a:off x="943818" y="4146034"/>
            <a:ext cx="33868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Deterministic VS stochastic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ACA1A-8A3C-41CD-8C48-564FA6C9AB40}"/>
              </a:ext>
            </a:extLst>
          </p:cNvPr>
          <p:cNvSpPr txBox="1"/>
          <p:nvPr/>
        </p:nvSpPr>
        <p:spPr>
          <a:xfrm>
            <a:off x="8436818" y="5651500"/>
            <a:ext cx="1926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미래에 얻을 보상</a:t>
            </a:r>
          </a:p>
        </p:txBody>
      </p:sp>
    </p:spTree>
    <p:extLst>
      <p:ext uri="{BB962C8B-B14F-4D97-AF65-F5344CB8AC3E}">
        <p14:creationId xmlns:p14="http://schemas.microsoft.com/office/powerpoint/2010/main" val="1763234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38F812-1447-4155-8E29-6D6F6DB3F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CBEB62-69E0-425F-990E-BDB566A70CB7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E4BAC-42AB-4D06-880C-57A3773A0582}"/>
              </a:ext>
            </a:extLst>
          </p:cNvPr>
          <p:cNvSpPr txBox="1"/>
          <p:nvPr/>
        </p:nvSpPr>
        <p:spPr>
          <a:xfrm>
            <a:off x="8343900" y="2642290"/>
            <a:ext cx="24765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한 번 움직일 때마다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Negative reward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59DFCD-8593-4132-B506-76BD97343DF5}"/>
              </a:ext>
            </a:extLst>
          </p:cNvPr>
          <p:cNvSpPr/>
          <p:nvPr/>
        </p:nvSpPr>
        <p:spPr>
          <a:xfrm>
            <a:off x="4330700" y="5149850"/>
            <a:ext cx="1955800" cy="387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950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3B00113-C61E-4AA9-9A4A-11D6882E3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E9C995-731F-46F2-A791-E37E2F2ABE5D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3055E-5380-4945-A823-4E76B546F1B7}"/>
              </a:ext>
            </a:extLst>
          </p:cNvPr>
          <p:cNvSpPr txBox="1"/>
          <p:nvPr/>
        </p:nvSpPr>
        <p:spPr>
          <a:xfrm>
            <a:off x="1917700" y="4845734"/>
            <a:ext cx="24765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모든 방향이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동일한 확률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DFA2C-98FA-437F-BC65-D6C73A17C070}"/>
              </a:ext>
            </a:extLst>
          </p:cNvPr>
          <p:cNvSpPr txBox="1"/>
          <p:nvPr/>
        </p:nvSpPr>
        <p:spPr>
          <a:xfrm>
            <a:off x="7004050" y="4845733"/>
            <a:ext cx="35687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점점 더 종료 상태에 가까워 지도록 적절한 방향 선택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635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9735125F-CF45-4D00-A410-66396F88E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8DA963-4377-478B-83D2-2D9F8B92896B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07D04-0465-4E3A-B39D-03F2F7CB871F}"/>
              </a:ext>
            </a:extLst>
          </p:cNvPr>
          <p:cNvSpPr txBox="1"/>
          <p:nvPr/>
        </p:nvSpPr>
        <p:spPr>
          <a:xfrm>
            <a:off x="5651500" y="1944469"/>
            <a:ext cx="49911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→ 초기 상태를 샘플링 할 때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→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전이 확률 분포에서도 다음 상태가 확률적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39433E-2D76-4A75-B8C2-87BC78146C4D}"/>
              </a:ext>
            </a:extLst>
          </p:cNvPr>
          <p:cNvSpPr/>
          <p:nvPr/>
        </p:nvSpPr>
        <p:spPr>
          <a:xfrm>
            <a:off x="3759200" y="4013200"/>
            <a:ext cx="279400" cy="35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C2F09E-8E97-4AFE-9E20-2FB004719046}"/>
              </a:ext>
            </a:extLst>
          </p:cNvPr>
          <p:cNvSpPr/>
          <p:nvPr/>
        </p:nvSpPr>
        <p:spPr>
          <a:xfrm>
            <a:off x="3810000" y="2209800"/>
            <a:ext cx="18161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120B43-BD4B-4BA9-9F3F-4791EBCB9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62" y="4535259"/>
            <a:ext cx="1526496" cy="420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BA3D2A-512B-4D04-A53E-4A9EA54E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62" y="4955947"/>
            <a:ext cx="2336801" cy="4969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0AE40C-D3AB-4682-88C3-79E9C452FC5A}"/>
              </a:ext>
            </a:extLst>
          </p:cNvPr>
          <p:cNvSpPr/>
          <p:nvPr/>
        </p:nvSpPr>
        <p:spPr>
          <a:xfrm>
            <a:off x="7772400" y="3991792"/>
            <a:ext cx="3975100" cy="4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30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11754B4-0CEF-4B3B-B5BF-F9DF7B3F8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9DFC2D3-A125-41A4-9FB9-A16885053DF4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0650EE-A7FC-4C33-8D20-44855B621098}"/>
              </a:ext>
            </a:extLst>
          </p:cNvPr>
          <p:cNvSpPr/>
          <p:nvPr/>
        </p:nvSpPr>
        <p:spPr>
          <a:xfrm>
            <a:off x="4102100" y="1333500"/>
            <a:ext cx="3581400" cy="39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1F7B4D-C949-49AB-8B44-FABDD497A8EB}"/>
              </a:ext>
            </a:extLst>
          </p:cNvPr>
          <p:cNvSpPr/>
          <p:nvPr/>
        </p:nvSpPr>
        <p:spPr>
          <a:xfrm>
            <a:off x="5981700" y="5308600"/>
            <a:ext cx="1714500" cy="3937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99624F-EC43-4042-AC9E-C732E373692E}"/>
              </a:ext>
            </a:extLst>
          </p:cNvPr>
          <p:cNvSpPr/>
          <p:nvPr/>
        </p:nvSpPr>
        <p:spPr>
          <a:xfrm>
            <a:off x="2489200" y="1993900"/>
            <a:ext cx="762000" cy="3302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9C2285-5BDE-495D-95C1-E57D2DB01AD2}"/>
              </a:ext>
            </a:extLst>
          </p:cNvPr>
          <p:cNvSpPr/>
          <p:nvPr/>
        </p:nvSpPr>
        <p:spPr>
          <a:xfrm>
            <a:off x="1244600" y="2324100"/>
            <a:ext cx="1892300" cy="3302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61B074-AB38-4E90-8DE3-8F873A78F591}"/>
              </a:ext>
            </a:extLst>
          </p:cNvPr>
          <p:cNvSpPr/>
          <p:nvPr/>
        </p:nvSpPr>
        <p:spPr>
          <a:xfrm>
            <a:off x="5715000" y="2933700"/>
            <a:ext cx="952500" cy="3937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59ABE-7D5E-413D-95EB-E217CECF371D}"/>
              </a:ext>
            </a:extLst>
          </p:cNvPr>
          <p:cNvSpPr/>
          <p:nvPr/>
        </p:nvSpPr>
        <p:spPr>
          <a:xfrm>
            <a:off x="2489200" y="3962400"/>
            <a:ext cx="2120900" cy="35559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C9C512-C7DF-48ED-984F-BC5A49E91573}"/>
              </a:ext>
            </a:extLst>
          </p:cNvPr>
          <p:cNvSpPr/>
          <p:nvPr/>
        </p:nvSpPr>
        <p:spPr>
          <a:xfrm>
            <a:off x="1270000" y="4305300"/>
            <a:ext cx="2120900" cy="35559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3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DE1B54B-DC36-4019-86E6-0A8EB3875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9BC5E89-19FB-4B98-8797-B15865B75C13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3BD5F7-F67F-4CAD-84E8-D8BFC62ECADB}"/>
              </a:ext>
            </a:extLst>
          </p:cNvPr>
          <p:cNvSpPr/>
          <p:nvPr/>
        </p:nvSpPr>
        <p:spPr>
          <a:xfrm>
            <a:off x="3792818" y="2954618"/>
            <a:ext cx="2406276" cy="339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00634-3996-4612-8F09-6B4B395B1992}"/>
              </a:ext>
            </a:extLst>
          </p:cNvPr>
          <p:cNvSpPr txBox="1"/>
          <p:nvPr/>
        </p:nvSpPr>
        <p:spPr>
          <a:xfrm>
            <a:off x="6261100" y="2801407"/>
            <a:ext cx="37479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현재 상태의 가치함수와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다음 상태의 가치함수 사이의 관계</a:t>
            </a:r>
          </a:p>
        </p:txBody>
      </p:sp>
    </p:spTree>
    <p:extLst>
      <p:ext uri="{BB962C8B-B14F-4D97-AF65-F5344CB8AC3E}">
        <p14:creationId xmlns:p14="http://schemas.microsoft.com/office/powerpoint/2010/main" val="3698385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08ED4A7-2A42-4823-A2F9-A31D876CB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8ADEBD-62C8-43F9-8D5A-A55B43D170F7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A72E0F-DFE2-4759-8778-A483CE894F52}"/>
              </a:ext>
            </a:extLst>
          </p:cNvPr>
          <p:cNvSpPr/>
          <p:nvPr/>
        </p:nvSpPr>
        <p:spPr>
          <a:xfrm>
            <a:off x="686546" y="1367867"/>
            <a:ext cx="3199653" cy="339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3B2D1-60F0-473C-9D2D-30F305D8415A}"/>
              </a:ext>
            </a:extLst>
          </p:cNvPr>
          <p:cNvSpPr txBox="1"/>
          <p:nvPr/>
        </p:nvSpPr>
        <p:spPr>
          <a:xfrm>
            <a:off x="2186640" y="3971301"/>
            <a:ext cx="8732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반복적으로 업데이트하기 위해서는 모든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(state, action)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마다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Q(s)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계산해야 함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80511-8EB4-4A7A-A1A6-6DA25E4B3AB3}"/>
              </a:ext>
            </a:extLst>
          </p:cNvPr>
          <p:cNvSpPr txBox="1"/>
          <p:nvPr/>
        </p:nvSpPr>
        <p:spPr>
          <a:xfrm>
            <a:off x="686546" y="4310382"/>
            <a:ext cx="87323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Atari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게임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스크린의 전체 픽셀 → 전체 상태 공간을 계산하는 것은 불가능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7DFF4-F328-40C7-8539-8B126EF67EE6}"/>
              </a:ext>
            </a:extLst>
          </p:cNvPr>
          <p:cNvSpPr txBox="1"/>
          <p:nvPr/>
        </p:nvSpPr>
        <p:spPr>
          <a:xfrm>
            <a:off x="6096000" y="5162867"/>
            <a:ext cx="55308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우리가 모르는 아주 복잡한 함수를 추정하고 싶을 땐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!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1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C4B925AC-EA72-4B8C-92B9-01361D57B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E014486-59CB-4F33-9FD5-65B2457CC4B2}"/>
              </a:ext>
            </a:extLst>
          </p:cNvPr>
          <p:cNvSpPr/>
          <p:nvPr/>
        </p:nvSpPr>
        <p:spPr>
          <a:xfrm>
            <a:off x="0" y="5727700"/>
            <a:ext cx="12522200" cy="161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469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조류, 꽃이(가) 표시된 사진&#10;&#10;자동 생성된 설명">
            <a:extLst>
              <a:ext uri="{FF2B5EF4-FFF2-40B4-BE49-F238E27FC236}">
                <a16:creationId xmlns:a16="http://schemas.microsoft.com/office/drawing/2014/main" id="{21B9FA6D-EE0C-4C0D-AA72-F2FFB4E3A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88783C-3437-4784-895B-41E8B7BCB27F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34878C-848E-42AC-9207-F816FFDF83C2}"/>
              </a:ext>
            </a:extLst>
          </p:cNvPr>
          <p:cNvSpPr/>
          <p:nvPr/>
        </p:nvSpPr>
        <p:spPr>
          <a:xfrm>
            <a:off x="7557622" y="3259045"/>
            <a:ext cx="2204944" cy="412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09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EE0A7BC-BA1B-49BD-9095-BD7C91367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7337C4-6B2C-43E8-95A5-7BD7777721A1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8CB38-603F-4778-BEC0-752FD1B8FC9F}"/>
              </a:ext>
            </a:extLst>
          </p:cNvPr>
          <p:cNvSpPr/>
          <p:nvPr/>
        </p:nvSpPr>
        <p:spPr>
          <a:xfrm>
            <a:off x="5352304" y="2793072"/>
            <a:ext cx="295461" cy="393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85E4A-0D41-4617-AAC2-EB0D646536C4}"/>
              </a:ext>
            </a:extLst>
          </p:cNvPr>
          <p:cNvSpPr txBox="1"/>
          <p:nvPr/>
        </p:nvSpPr>
        <p:spPr>
          <a:xfrm>
            <a:off x="1631577" y="3858502"/>
            <a:ext cx="13267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벨만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방정식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8570BE-8B61-441D-993E-B4ED09B4C727}"/>
              </a:ext>
            </a:extLst>
          </p:cNvPr>
          <p:cNvSpPr/>
          <p:nvPr/>
        </p:nvSpPr>
        <p:spPr>
          <a:xfrm>
            <a:off x="1766418" y="3483353"/>
            <a:ext cx="295461" cy="3938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3254C-E2B4-4A6C-BC8C-E2A7536E373B}"/>
              </a:ext>
            </a:extLst>
          </p:cNvPr>
          <p:cNvSpPr txBox="1"/>
          <p:nvPr/>
        </p:nvSpPr>
        <p:spPr>
          <a:xfrm>
            <a:off x="8086539" y="3218628"/>
            <a:ext cx="410544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Q-function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target(</a:t>
            </a:r>
            <a:r>
              <a:rPr lang="en-US" altLang="ko-KR" dirty="0" err="1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yi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와 </a:t>
            </a:r>
            <a:endParaRPr lang="en-US" altLang="ko-KR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가까워지도록 반복적으로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update</a:t>
            </a:r>
          </a:p>
          <a:p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Q 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▶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Q*</a:t>
            </a:r>
          </a:p>
          <a:p>
            <a:endParaRPr lang="en-US" altLang="ko-KR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150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CC2954F-A83C-4E2B-9FC3-38E7608F0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2485544-8731-49B7-B8D6-794AA26B8034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865C0-3686-4DFA-9288-D261DA5D8F08}"/>
              </a:ext>
            </a:extLst>
          </p:cNvPr>
          <p:cNvSpPr txBox="1"/>
          <p:nvPr/>
        </p:nvSpPr>
        <p:spPr>
          <a:xfrm>
            <a:off x="6261100" y="1061514"/>
            <a:ext cx="50650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Deep Q-learning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방법이 적용된 고전적인 예제</a:t>
            </a:r>
          </a:p>
        </p:txBody>
      </p:sp>
    </p:spTree>
    <p:extLst>
      <p:ext uri="{BB962C8B-B14F-4D97-AF65-F5344CB8AC3E}">
        <p14:creationId xmlns:p14="http://schemas.microsoft.com/office/powerpoint/2010/main" val="2336660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830916B-6359-43E5-9755-4E98F1286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1E418A-C4D5-45D3-8255-381B4D5C0AC9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404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8E69E44-EB22-4D3C-BBAD-ECEAE13658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F8E6F08-B9C6-4D24-B3A8-4477B83CE8D2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460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1A4BF05-D65A-497D-ABFE-55B15BFE10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DE43DF-66EB-4FDC-ACF9-E6675EA88174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4722-5DA8-4B92-BC1A-5D3AC5C91640}"/>
              </a:ext>
            </a:extLst>
          </p:cNvPr>
          <p:cNvSpPr txBox="1"/>
          <p:nvPr/>
        </p:nvSpPr>
        <p:spPr>
          <a:xfrm>
            <a:off x="4015443" y="1330455"/>
            <a:ext cx="36897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no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Softmax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regression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Q-values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EF7BD-8EE6-4839-A896-FD5363555874}"/>
              </a:ext>
            </a:extLst>
          </p:cNvPr>
          <p:cNvSpPr txBox="1"/>
          <p:nvPr/>
        </p:nvSpPr>
        <p:spPr>
          <a:xfrm>
            <a:off x="9197787" y="1007289"/>
            <a:ext cx="21784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각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action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들 마다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하나의 스칼라 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14860-B42C-486D-89C1-90751805ADDC}"/>
              </a:ext>
            </a:extLst>
          </p:cNvPr>
          <p:cNvSpPr txBox="1"/>
          <p:nvPr/>
        </p:nvSpPr>
        <p:spPr>
          <a:xfrm>
            <a:off x="429557" y="3029397"/>
            <a:ext cx="406176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현재 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state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의 각 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action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들에 대한 </a:t>
            </a:r>
            <a:endParaRPr lang="en-US" altLang="ko-KR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각각 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Q-value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 존재할 텐데 </a:t>
            </a:r>
            <a:endParaRPr lang="en-US" altLang="ko-KR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현재 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state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네트워크의 입력으로 </a:t>
            </a:r>
            <a:endParaRPr lang="en-US" altLang="ko-KR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넣어 주기만 하면 모든 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Q-value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</a:t>
            </a:r>
            <a:endParaRPr lang="en-US" altLang="ko-KR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한 번의 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forward pass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 계산할 수 있음</a:t>
            </a:r>
            <a:endParaRPr lang="en-US" altLang="ko-KR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→ 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efficient!</a:t>
            </a:r>
            <a:endParaRPr lang="ko-KR" altLang="en-US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614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69F17351-F72A-4D40-9773-13E6E4876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0DA4DA-B2E2-4014-ADBE-F928F5ABF3E1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86FF7A-4BB6-4850-81FA-92FE4D75E242}"/>
              </a:ext>
            </a:extLst>
          </p:cNvPr>
          <p:cNvSpPr/>
          <p:nvPr/>
        </p:nvSpPr>
        <p:spPr>
          <a:xfrm>
            <a:off x="6113369" y="507073"/>
            <a:ext cx="4402231" cy="756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895EA-32F1-4641-B39E-691367DCA0FE}"/>
              </a:ext>
            </a:extLst>
          </p:cNvPr>
          <p:cNvSpPr txBox="1"/>
          <p:nvPr/>
        </p:nvSpPr>
        <p:spPr>
          <a:xfrm>
            <a:off x="811024" y="1626762"/>
            <a:ext cx="9381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하나의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batch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에서 시간적으로 연속적인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sample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들로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Q-network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학습하면 문제가 생김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DBDD16-BBB7-49B0-A877-7571619CA4D7}"/>
              </a:ext>
            </a:extLst>
          </p:cNvPr>
          <p:cNvSpPr/>
          <p:nvPr/>
        </p:nvSpPr>
        <p:spPr>
          <a:xfrm>
            <a:off x="4006197" y="3967450"/>
            <a:ext cx="1937404" cy="36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E4670-4F0F-4443-99CA-7F3069571DC7}"/>
              </a:ext>
            </a:extLst>
          </p:cNvPr>
          <p:cNvSpPr txBox="1"/>
          <p:nvPr/>
        </p:nvSpPr>
        <p:spPr>
          <a:xfrm>
            <a:off x="769656" y="3312884"/>
            <a:ext cx="938184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연속적인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sample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이용하는 대신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replay memory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random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sampling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sample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들을 사용</a:t>
            </a:r>
          </a:p>
        </p:txBody>
      </p:sp>
    </p:spTree>
    <p:extLst>
      <p:ext uri="{BB962C8B-B14F-4D97-AF65-F5344CB8AC3E}">
        <p14:creationId xmlns:p14="http://schemas.microsoft.com/office/powerpoint/2010/main" val="4094187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6F60AE3-AAB7-4518-ACDD-6B0C651E8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47E759-7F87-4FDF-8757-209191E769A5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E42BD-CBF8-4022-982A-F3E4E4EA8766}"/>
              </a:ext>
            </a:extLst>
          </p:cNvPr>
          <p:cNvSpPr txBox="1"/>
          <p:nvPr/>
        </p:nvSpPr>
        <p:spPr>
          <a:xfrm>
            <a:off x="8040591" y="1694760"/>
            <a:ext cx="3886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Memory capacity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으로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</a:p>
          <a:p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Q-network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임의의 값들로 초기화</a:t>
            </a:r>
          </a:p>
        </p:txBody>
      </p:sp>
    </p:spTree>
    <p:extLst>
      <p:ext uri="{BB962C8B-B14F-4D97-AF65-F5344CB8AC3E}">
        <p14:creationId xmlns:p14="http://schemas.microsoft.com/office/powerpoint/2010/main" val="2017623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45EA0F5-FD4A-401C-939F-33BA23166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0D1F95-DC51-4FDC-8020-100A0762C433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C9DEA-050D-4E02-A1D3-9F1114B7BA4D}"/>
              </a:ext>
            </a:extLst>
          </p:cNvPr>
          <p:cNvSpPr txBox="1"/>
          <p:nvPr/>
        </p:nvSpPr>
        <p:spPr>
          <a:xfrm>
            <a:off x="8041340" y="2061916"/>
            <a:ext cx="32676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학습을 총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M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번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episode 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1523671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E835133-3813-438A-8790-0B286C01B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A015E4-23D1-4DCB-B411-B46D76D839B9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217DC-F280-4942-B22F-50839F128FEF}"/>
              </a:ext>
            </a:extLst>
          </p:cNvPr>
          <p:cNvSpPr txBox="1"/>
          <p:nvPr/>
        </p:nvSpPr>
        <p:spPr>
          <a:xfrm>
            <a:off x="9654988" y="2307442"/>
            <a:ext cx="2245659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각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episode 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마다 </a:t>
            </a:r>
            <a:endParaRPr lang="en-US" altLang="ko-KR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state 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초기화</a:t>
            </a:r>
            <a:endParaRPr lang="en-US" altLang="ko-KR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게임 시작 화면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</a:p>
          <a:p>
            <a:r>
              <a:rPr lang="ko-KR" altLang="en-US" dirty="0" err="1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전처리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과정을 거친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  <a:p>
            <a:endParaRPr lang="en-US" altLang="ko-KR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95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D33BF69-AD70-4C1E-BA93-437628D47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B957A-723F-4E78-A953-78F79EE2335C}"/>
              </a:ext>
            </a:extLst>
          </p:cNvPr>
          <p:cNvSpPr txBox="1"/>
          <p:nvPr/>
        </p:nvSpPr>
        <p:spPr>
          <a:xfrm>
            <a:off x="3758501" y="5346700"/>
            <a:ext cx="2571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+ Generative models</a:t>
            </a:r>
            <a:endParaRPr lang="ko-KR" altLang="en-US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A519F0-36BD-4507-8834-B15D677BE3F7}"/>
              </a:ext>
            </a:extLst>
          </p:cNvPr>
          <p:cNvSpPr/>
          <p:nvPr/>
        </p:nvSpPr>
        <p:spPr>
          <a:xfrm>
            <a:off x="0" y="5727700"/>
            <a:ext cx="12522200" cy="161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088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2BC9FE9-22B8-4764-B183-560333B2F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D28FDA-591C-48AF-AD07-599319BDBDFE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116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FD0A24D-B394-490A-9ED0-7752683FD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40A1BB6-C4F5-42CD-A3A6-A176E116D80C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ADA9E-773D-44A3-9CF3-965ABE2B0F77}"/>
              </a:ext>
            </a:extLst>
          </p:cNvPr>
          <p:cNvSpPr txBox="1"/>
          <p:nvPr/>
        </p:nvSpPr>
        <p:spPr>
          <a:xfrm>
            <a:off x="9574305" y="2764642"/>
            <a:ext cx="2447366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적은 확률로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random action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선택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(exploration)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하거나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</a:p>
          <a:p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현재 가지고 있는 </a:t>
            </a:r>
            <a:endParaRPr lang="en-US" altLang="ko-KR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policy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따라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greedy action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선택</a:t>
            </a:r>
            <a:endParaRPr lang="en-US" altLang="ko-KR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836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85E39F4-D5AB-4F43-B241-DB8D0714B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9691D3-D858-4284-A64D-2E2A7D3B41FB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978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F705284-AA25-48B3-AE3F-33B975D0B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C1F9080-E6E1-4788-9205-86133A548C12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067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542BC48-7404-49AF-905B-896FC68098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71C5A2-7AD0-4EAA-810B-0276FFA28FCA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B2AF6-79D6-4135-A112-10217BC0E379}"/>
              </a:ext>
            </a:extLst>
          </p:cNvPr>
          <p:cNvSpPr txBox="1"/>
          <p:nvPr/>
        </p:nvSpPr>
        <p:spPr>
          <a:xfrm>
            <a:off x="9412940" y="4128175"/>
            <a:ext cx="2447366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네트워크 학습</a:t>
            </a:r>
            <a:endParaRPr lang="en-US" altLang="ko-KR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b="1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Replay memory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에서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random minibatch transitions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들을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sample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 가져와서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update</a:t>
            </a:r>
          </a:p>
          <a:p>
            <a:endParaRPr lang="ko-KR" altLang="en-US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988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39779FB-8954-4351-989E-CC4F172BB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2292159-5EE8-426C-A727-4D3E82E31169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027E0E-E77C-45AD-A886-FF88D9782DB3}"/>
              </a:ext>
            </a:extLst>
          </p:cNvPr>
          <p:cNvSpPr txBox="1"/>
          <p:nvPr/>
        </p:nvSpPr>
        <p:spPr>
          <a:xfrm>
            <a:off x="201705" y="551257"/>
            <a:ext cx="270286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Agent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deep Q-learning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통해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Atari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게임을 학습</a:t>
            </a:r>
          </a:p>
        </p:txBody>
      </p:sp>
    </p:spTree>
    <p:extLst>
      <p:ext uri="{BB962C8B-B14F-4D97-AF65-F5344CB8AC3E}">
        <p14:creationId xmlns:p14="http://schemas.microsoft.com/office/powerpoint/2010/main" val="4112676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F19E5E7-8A0E-4550-ABC0-9E3F46D6A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F16963-7B0C-4962-9AE2-26458E4D9F00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4433F-B2AD-4CDE-BF2C-FD1C0FBE3DE9}"/>
              </a:ext>
            </a:extLst>
          </p:cNvPr>
          <p:cNvSpPr txBox="1"/>
          <p:nvPr/>
        </p:nvSpPr>
        <p:spPr>
          <a:xfrm>
            <a:off x="685798" y="1492552"/>
            <a:ext cx="48678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Q-Learning</a:t>
            </a:r>
            <a:r>
              <a:rPr lang="ko-KR" altLang="en-US" sz="20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 문제점</a:t>
            </a:r>
            <a:r>
              <a:rPr lang="en-US" altLang="ko-KR" sz="20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19E10-1820-4868-AA7B-523260C44C90}"/>
              </a:ext>
            </a:extLst>
          </p:cNvPr>
          <p:cNvSpPr txBox="1"/>
          <p:nvPr/>
        </p:nvSpPr>
        <p:spPr>
          <a:xfrm>
            <a:off x="685797" y="1919485"/>
            <a:ext cx="88212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Complicated!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Q-learning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에서는 모든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(state, action)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쌍들을 학습해야 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0E094-F89E-43D0-B3E6-3BD175F28B37}"/>
              </a:ext>
            </a:extLst>
          </p:cNvPr>
          <p:cNvSpPr txBox="1"/>
          <p:nvPr/>
        </p:nvSpPr>
        <p:spPr>
          <a:xfrm>
            <a:off x="5096433" y="2339101"/>
            <a:ext cx="8247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로봇의 모든 관절의 위치와 각도가 이룰 수 있는 모든 경우의 수</a:t>
            </a:r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..</a:t>
            </a:r>
            <a:endParaRPr lang="ko-KR" altLang="en-US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2DA26-5A63-482C-A6F8-E486B35296F4}"/>
              </a:ext>
            </a:extLst>
          </p:cNvPr>
          <p:cNvSpPr txBox="1"/>
          <p:nvPr/>
        </p:nvSpPr>
        <p:spPr>
          <a:xfrm>
            <a:off x="1244973" y="3777413"/>
            <a:ext cx="9702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정책 자체는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“close your hand”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이라는 것으로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simple(=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손가락을 특정 방향으로 움직이기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EDD820-7739-47D9-BEB5-A75A767AFC9A}"/>
              </a:ext>
            </a:extLst>
          </p:cNvPr>
          <p:cNvSpPr txBox="1"/>
          <p:nvPr/>
        </p:nvSpPr>
        <p:spPr>
          <a:xfrm>
            <a:off x="1975599" y="4536522"/>
            <a:ext cx="34166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정책 자체를 학습 시킬 수 있을까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</a:p>
          <a:p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(Q-value 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추정 없이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!)</a:t>
            </a:r>
            <a:endParaRPr lang="ko-KR" altLang="en-US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902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C1D9E36C-4BB3-4FE8-94A1-F8E8F5E0D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BE1D08-ED02-4011-B235-63EDA60ED1A1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CA5A16-31CA-4BEE-9311-D96759C668C2}"/>
              </a:ext>
            </a:extLst>
          </p:cNvPr>
          <p:cNvSpPr/>
          <p:nvPr/>
        </p:nvSpPr>
        <p:spPr>
          <a:xfrm>
            <a:off x="3679452" y="1398495"/>
            <a:ext cx="4402231" cy="430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4F366-0394-4FEC-8C21-66AE24DA18C6}"/>
              </a:ext>
            </a:extLst>
          </p:cNvPr>
          <p:cNvSpPr txBox="1"/>
          <p:nvPr/>
        </p:nvSpPr>
        <p:spPr>
          <a:xfrm>
            <a:off x="7503457" y="1941950"/>
            <a:ext cx="41685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정책들이 가중치 </a:t>
            </a:r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θ</a:t>
            </a:r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의해 매개변수화 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B34EA-CED6-48E6-BF1C-54FD8D305FA4}"/>
              </a:ext>
            </a:extLst>
          </p:cNvPr>
          <p:cNvSpPr txBox="1"/>
          <p:nvPr/>
        </p:nvSpPr>
        <p:spPr>
          <a:xfrm>
            <a:off x="2471177" y="3347819"/>
            <a:ext cx="24165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미래에 받을 보상들의 누적 합의 </a:t>
            </a:r>
            <a:r>
              <a:rPr lang="ko-KR" altLang="en-US" dirty="0" err="1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기댓값</a:t>
            </a:r>
            <a:endParaRPr lang="ko-KR" altLang="en-US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2058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조류, 꽃, 나무이(가) 표시된 사진&#10;&#10;자동 생성된 설명">
            <a:extLst>
              <a:ext uri="{FF2B5EF4-FFF2-40B4-BE49-F238E27FC236}">
                <a16:creationId xmlns:a16="http://schemas.microsoft.com/office/drawing/2014/main" id="{327B6806-7FC1-4B31-805A-FB5C5C1A5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E4E7EB-A9D7-4510-B02A-7ECE7BEB544F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08A95-B045-4B57-A184-31D83FEA4E92}"/>
              </a:ext>
            </a:extLst>
          </p:cNvPr>
          <p:cNvSpPr txBox="1"/>
          <p:nvPr/>
        </p:nvSpPr>
        <p:spPr>
          <a:xfrm>
            <a:off x="7368986" y="2022632"/>
            <a:ext cx="44913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경로</a:t>
            </a:r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(episode)</a:t>
            </a:r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대한 미래 보상의 </a:t>
            </a:r>
            <a:r>
              <a:rPr lang="ko-KR" altLang="en-US" dirty="0" err="1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기댓값</a:t>
            </a:r>
            <a:endParaRPr lang="ko-KR" altLang="en-US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19F8C-3FFC-460E-8A86-BB0FA87ACE1C}"/>
              </a:ext>
            </a:extLst>
          </p:cNvPr>
          <p:cNvSpPr txBox="1"/>
          <p:nvPr/>
        </p:nvSpPr>
        <p:spPr>
          <a:xfrm>
            <a:off x="6096000" y="4430013"/>
            <a:ext cx="44913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특정 </a:t>
            </a:r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θ</a:t>
            </a:r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의해 결정됨</a:t>
            </a:r>
          </a:p>
        </p:txBody>
      </p:sp>
    </p:spTree>
    <p:extLst>
      <p:ext uri="{BB962C8B-B14F-4D97-AF65-F5344CB8AC3E}">
        <p14:creationId xmlns:p14="http://schemas.microsoft.com/office/powerpoint/2010/main" val="462658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E7BAF6C-744D-421A-94E5-FBB761C11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2C76E16-05B2-4B60-89B2-FFA4E51AE704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55B13-5F27-4267-BDA6-484AEDE14E5E}"/>
              </a:ext>
            </a:extLst>
          </p:cNvPr>
          <p:cNvSpPr txBox="1"/>
          <p:nvPr/>
        </p:nvSpPr>
        <p:spPr>
          <a:xfrm>
            <a:off x="8094378" y="2341091"/>
            <a:ext cx="386005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Intractable! </a:t>
            </a:r>
          </a:p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미분을 했으나 값을 계산할 수 없음</a:t>
            </a:r>
            <a:endParaRPr lang="en-US" altLang="ko-KR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→ 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 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θ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종속되어 있는 상황에서 </a:t>
            </a:r>
            <a:endParaRPr lang="en-US" altLang="ko-KR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 err="1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기댓값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안에 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gradient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 있으면 </a:t>
            </a:r>
            <a:endParaRPr lang="en-US" altLang="ko-KR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문제가 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A1760B-485F-45D1-8B0C-53D8D9FBC1CD}"/>
              </a:ext>
            </a:extLst>
          </p:cNvPr>
          <p:cNvSpPr/>
          <p:nvPr/>
        </p:nvSpPr>
        <p:spPr>
          <a:xfrm>
            <a:off x="6400801" y="2918390"/>
            <a:ext cx="1264024" cy="430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38CD94-58E2-4B2D-8CDD-6A1AE2099900}"/>
              </a:ext>
            </a:extLst>
          </p:cNvPr>
          <p:cNvSpPr/>
          <p:nvPr/>
        </p:nvSpPr>
        <p:spPr>
          <a:xfrm>
            <a:off x="4966453" y="4966818"/>
            <a:ext cx="2698372" cy="430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E6091-A17F-4B0D-875F-C53A73B082BA}"/>
              </a:ext>
            </a:extLst>
          </p:cNvPr>
          <p:cNvSpPr txBox="1"/>
          <p:nvPr/>
        </p:nvSpPr>
        <p:spPr>
          <a:xfrm>
            <a:off x="8303182" y="4580795"/>
            <a:ext cx="297890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Gradient</a:t>
            </a:r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추정하기 위해서</a:t>
            </a:r>
            <a:endParaRPr lang="en-US" altLang="ko-KR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경로들을 </a:t>
            </a:r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sampling</a:t>
            </a:r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하여 사용할 수 있게 됨</a:t>
            </a:r>
          </a:p>
        </p:txBody>
      </p:sp>
    </p:spTree>
    <p:extLst>
      <p:ext uri="{BB962C8B-B14F-4D97-AF65-F5344CB8AC3E}">
        <p14:creationId xmlns:p14="http://schemas.microsoft.com/office/powerpoint/2010/main" val="394830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BF7D255-C85C-4DD1-A444-A5DCE6190A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AC856C1-A56E-4EBA-8DAA-4ECBEBB5FFE5}"/>
              </a:ext>
            </a:extLst>
          </p:cNvPr>
          <p:cNvSpPr/>
          <p:nvPr/>
        </p:nvSpPr>
        <p:spPr>
          <a:xfrm>
            <a:off x="3898900" y="1866900"/>
            <a:ext cx="1092200" cy="431800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334EDC-24A2-487A-8134-C471550D2179}"/>
              </a:ext>
            </a:extLst>
          </p:cNvPr>
          <p:cNvSpPr/>
          <p:nvPr/>
        </p:nvSpPr>
        <p:spPr>
          <a:xfrm>
            <a:off x="3352800" y="2298700"/>
            <a:ext cx="2209800" cy="431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774347-D1BF-4BE0-86C1-E0FD1545C145}"/>
              </a:ext>
            </a:extLst>
          </p:cNvPr>
          <p:cNvSpPr/>
          <p:nvPr/>
        </p:nvSpPr>
        <p:spPr>
          <a:xfrm>
            <a:off x="4114800" y="2730500"/>
            <a:ext cx="1206500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751A15-9F77-45CC-974D-DE5B5293DCA8}"/>
              </a:ext>
            </a:extLst>
          </p:cNvPr>
          <p:cNvSpPr/>
          <p:nvPr/>
        </p:nvSpPr>
        <p:spPr>
          <a:xfrm>
            <a:off x="3619500" y="4337050"/>
            <a:ext cx="1206500" cy="43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70AF76-518E-47B3-B9E7-F86E006AE0A4}"/>
              </a:ext>
            </a:extLst>
          </p:cNvPr>
          <p:cNvSpPr/>
          <p:nvPr/>
        </p:nvSpPr>
        <p:spPr>
          <a:xfrm>
            <a:off x="0" y="5727700"/>
            <a:ext cx="12522200" cy="161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76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4A1FB73-D73B-4E0A-9DC1-A67A5C46D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9AE5FD-7A2C-40DC-A3A7-C9512D45A98C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E09CB-DCA2-4DF9-90B4-77C88845CE45}"/>
              </a:ext>
            </a:extLst>
          </p:cNvPr>
          <p:cNvSpPr txBox="1"/>
          <p:nvPr/>
        </p:nvSpPr>
        <p:spPr>
          <a:xfrm>
            <a:off x="557676" y="1461078"/>
            <a:ext cx="106975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Transition probability(p)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모르고 계산할 수 있을까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753DA-6AE9-4590-B05B-7B6865C8C358}"/>
              </a:ext>
            </a:extLst>
          </p:cNvPr>
          <p:cNvSpPr txBox="1"/>
          <p:nvPr/>
        </p:nvSpPr>
        <p:spPr>
          <a:xfrm>
            <a:off x="6380251" y="2267901"/>
            <a:ext cx="50497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전이확률</a:t>
            </a:r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”X“</a:t>
            </a:r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정책 </a:t>
            </a:r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π</a:t>
            </a:r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 부터 얻은 행동 확률＂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15A62-AC78-4EDB-A1B0-1DFFD789EAE8}"/>
              </a:ext>
            </a:extLst>
          </p:cNvPr>
          <p:cNvSpPr txBox="1"/>
          <p:nvPr/>
        </p:nvSpPr>
        <p:spPr>
          <a:xfrm>
            <a:off x="8786529" y="3469301"/>
            <a:ext cx="30737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전이확률은 </a:t>
            </a:r>
            <a:endParaRPr lang="en-US" altLang="ko-KR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신경 쓰지 않아도 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0B3CA-6825-46D4-B31D-3E3F3478BBE7}"/>
              </a:ext>
            </a:extLst>
          </p:cNvPr>
          <p:cNvSpPr txBox="1"/>
          <p:nvPr/>
        </p:nvSpPr>
        <p:spPr>
          <a:xfrm>
            <a:off x="5617506" y="5569641"/>
            <a:ext cx="40374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여러 개의 경로에 대해서 </a:t>
            </a:r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sampling</a:t>
            </a:r>
            <a:endParaRPr lang="ko-KR" altLang="en-US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039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04D8A74-EF01-4D51-8DC2-26C96468D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9E002E-530A-4A70-92FE-6431DC133C3A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F63AC-0E60-465D-997D-D6A181C09E06}"/>
              </a:ext>
            </a:extLst>
          </p:cNvPr>
          <p:cNvSpPr txBox="1"/>
          <p:nvPr/>
        </p:nvSpPr>
        <p:spPr>
          <a:xfrm>
            <a:off x="7320800" y="941255"/>
            <a:ext cx="43243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π </a:t>
            </a:r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우리가 취한 행동들에 대한 </a:t>
            </a:r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likelihood</a:t>
            </a:r>
            <a:endParaRPr lang="ko-KR" altLang="en-US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6FF05-9BFB-4067-BB5A-A14205420357}"/>
              </a:ext>
            </a:extLst>
          </p:cNvPr>
          <p:cNvSpPr txBox="1"/>
          <p:nvPr/>
        </p:nvSpPr>
        <p:spPr>
          <a:xfrm>
            <a:off x="718293" y="3455855"/>
            <a:ext cx="10711707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어떤 경로가 좋았다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=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경로에 포함되었던 모든 행동이 좋았다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2000" dirty="0" err="1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기댓값</a:t>
            </a:r>
            <a:r>
              <a:rPr lang="en-US" altLang="ko-KR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(expectation)</a:t>
            </a:r>
            <a:r>
              <a:rPr lang="ko-KR" altLang="en-US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의해 </a:t>
            </a:r>
            <a:r>
              <a:rPr lang="en-US" altLang="ko-KR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average out</a:t>
            </a:r>
            <a:r>
              <a:rPr lang="ko-KR" altLang="en-US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 됨 → </a:t>
            </a:r>
            <a:r>
              <a:rPr lang="en-US" altLang="ko-KR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unbiased</a:t>
            </a:r>
            <a:r>
              <a:rPr lang="ko-KR" altLang="en-US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estimater</a:t>
            </a:r>
            <a:r>
              <a:rPr lang="ko-KR" altLang="en-US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얻을 수 있음</a:t>
            </a:r>
            <a:endParaRPr lang="en-US" altLang="ko-KR" sz="2000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= Gradient</a:t>
            </a:r>
            <a:r>
              <a:rPr lang="ko-KR" altLang="en-US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만 잘 계산한다면 손실 함수를 작게 만들 수 있고</a:t>
            </a:r>
            <a:r>
              <a:rPr lang="en-US" altLang="ko-KR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정책 파라미터 </a:t>
            </a:r>
            <a:r>
              <a:rPr lang="en-US" altLang="ko-KR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θ</a:t>
            </a:r>
            <a:r>
              <a:rPr lang="ko-KR" altLang="en-US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대한 </a:t>
            </a:r>
            <a:r>
              <a:rPr lang="en-US" altLang="ko-KR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local optimum</a:t>
            </a:r>
            <a:r>
              <a:rPr lang="ko-KR" altLang="en-US" sz="2000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구할 수 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C2558-4EE7-4B3A-9123-64FF9C35516C}"/>
              </a:ext>
            </a:extLst>
          </p:cNvPr>
          <p:cNvSpPr txBox="1"/>
          <p:nvPr/>
        </p:nvSpPr>
        <p:spPr>
          <a:xfrm>
            <a:off x="6096000" y="5130843"/>
            <a:ext cx="59308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구체적으로 어떤 행동이 좋았는지 알 수 없음</a:t>
            </a:r>
            <a:endParaRPr lang="en-US" altLang="ko-KR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어떻게 분산을 줄이고 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estimator</a:t>
            </a:r>
            <a:r>
              <a:rPr lang="ko-KR" altLang="en-US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의 성능을 높일 수 있을까</a:t>
            </a:r>
            <a:r>
              <a:rPr lang="en-US" altLang="ko-KR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20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B36532F-8211-4C2D-A74D-26018DBB0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2861A19-6611-49F6-8307-BBCEF5EA37BA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6AB2A-847E-40BE-9475-C0F7A6B75309}"/>
              </a:ext>
            </a:extLst>
          </p:cNvPr>
          <p:cNvSpPr txBox="1"/>
          <p:nvPr/>
        </p:nvSpPr>
        <p:spPr>
          <a:xfrm>
            <a:off x="5021353" y="672313"/>
            <a:ext cx="55211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샘플링을 적게 하면서 </a:t>
            </a:r>
            <a:r>
              <a:rPr lang="en-US" altLang="ko-KR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estimator</a:t>
            </a:r>
            <a:r>
              <a:rPr lang="ko-KR" altLang="en-US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의 성능을 높이는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3CE59-2DBB-4D67-A3AD-3C0D682A451E}"/>
              </a:ext>
            </a:extLst>
          </p:cNvPr>
          <p:cNvSpPr txBox="1"/>
          <p:nvPr/>
        </p:nvSpPr>
        <p:spPr>
          <a:xfrm>
            <a:off x="2210917" y="2473272"/>
            <a:ext cx="9353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해당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state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로부터 받을 미래의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reward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만을 고려하여 어떤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action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취할 확률을 키워주는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5FC1E-36D4-453F-BBC7-D09774D48356}"/>
              </a:ext>
            </a:extLst>
          </p:cNvPr>
          <p:cNvSpPr txBox="1"/>
          <p:nvPr/>
        </p:nvSpPr>
        <p:spPr>
          <a:xfrm>
            <a:off x="627529" y="2888308"/>
            <a:ext cx="9353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전체 보상을 고려하지 않음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어떤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action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 발생시키는 미래의 보상이 얼마나 큰지를 고려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25238B-0F02-4A5E-8BB3-07275BF77A1C}"/>
              </a:ext>
            </a:extLst>
          </p:cNvPr>
          <p:cNvSpPr txBox="1"/>
          <p:nvPr/>
        </p:nvSpPr>
        <p:spPr>
          <a:xfrm>
            <a:off x="2581835" y="4383501"/>
            <a:ext cx="93535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지연된 보상에 대해 할인율 적용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387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7E4BEA7-075A-42C3-96E5-EF2637971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4C5252-46EA-453A-A375-63B6EDC15248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1D868-64F0-43DD-8AD6-7FDC30933D1C}"/>
              </a:ext>
            </a:extLst>
          </p:cNvPr>
          <p:cNvSpPr txBox="1"/>
          <p:nvPr/>
        </p:nvSpPr>
        <p:spPr>
          <a:xfrm>
            <a:off x="721658" y="1987355"/>
            <a:ext cx="987462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보상이 모두 양수라면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action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들에 대한 확률이 계속 커지기만 함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BFB07-DAC8-40B7-BAEA-F8F74DD5B104}"/>
              </a:ext>
            </a:extLst>
          </p:cNvPr>
          <p:cNvSpPr txBox="1"/>
          <p:nvPr/>
        </p:nvSpPr>
        <p:spPr>
          <a:xfrm>
            <a:off x="9923930" y="1618023"/>
            <a:ext cx="20439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 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62A1D-D656-4A82-886A-046F751851EB}"/>
              </a:ext>
            </a:extLst>
          </p:cNvPr>
          <p:cNvSpPr txBox="1"/>
          <p:nvPr/>
        </p:nvSpPr>
        <p:spPr>
          <a:xfrm>
            <a:off x="1419222" y="4183974"/>
            <a:ext cx="987462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해당 상태에서 우리가 얼마 만큼의 보상을 원하는지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미래에 얻을 보상들의 합을 특정 기준이 되는 값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(baseline)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에서 값을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빼줌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상대적인 값을 구할 수 있음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A2A815-A1DA-49FC-A8A5-C8D965765E37}"/>
              </a:ext>
            </a:extLst>
          </p:cNvPr>
          <p:cNvSpPr txBox="1"/>
          <p:nvPr/>
        </p:nvSpPr>
        <p:spPr>
          <a:xfrm>
            <a:off x="67045" y="4516434"/>
            <a:ext cx="13521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 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792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54FDFA0-8C14-4568-8DB8-CA7BD2242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3836BD6-D141-4CF7-9B03-C6F8D2B859B8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F0A91-F953-401B-A6E1-BCD33AA28A11}"/>
              </a:ext>
            </a:extLst>
          </p:cNvPr>
          <p:cNvSpPr txBox="1"/>
          <p:nvPr/>
        </p:nvSpPr>
        <p:spPr>
          <a:xfrm>
            <a:off x="3388659" y="3059668"/>
            <a:ext cx="62528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지금까지 봤던 모든 경로들에 대해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reward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평균값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CD10F-3AA9-4AAA-8D35-82E3663D8027}"/>
              </a:ext>
            </a:extLst>
          </p:cNvPr>
          <p:cNvSpPr txBox="1"/>
          <p:nvPr/>
        </p:nvSpPr>
        <p:spPr>
          <a:xfrm>
            <a:off x="2808195" y="4147918"/>
            <a:ext cx="6252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할인율을 적용하여 미래에 받을 보상을 누적 시키고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단순한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baseline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추가</a:t>
            </a:r>
          </a:p>
        </p:txBody>
      </p:sp>
    </p:spTree>
    <p:extLst>
      <p:ext uri="{BB962C8B-B14F-4D97-AF65-F5344CB8AC3E}">
        <p14:creationId xmlns:p14="http://schemas.microsoft.com/office/powerpoint/2010/main" val="4259025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2B1D7BA-E089-4FA6-942F-92320BBBC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41754C7-C030-4674-90C1-ABB765AA4822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897F5-1FB4-43C2-9E95-97F1D199DCB9}"/>
              </a:ext>
            </a:extLst>
          </p:cNvPr>
          <p:cNvSpPr txBox="1"/>
          <p:nvPr/>
        </p:nvSpPr>
        <p:spPr>
          <a:xfrm>
            <a:off x="1169894" y="2921983"/>
            <a:ext cx="62528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그 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“state</a:t>
            </a:r>
            <a:r>
              <a:rPr lang="ko-KR" altLang="en-US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＂로부터 기대할 수 있는 값</a:t>
            </a:r>
            <a:r>
              <a:rPr lang="en-US" altLang="ko-KR" dirty="0">
                <a:solidFill>
                  <a:srgbClr val="0009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dirty="0">
              <a:solidFill>
                <a:srgbClr val="0009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F27FA-D384-4C14-BC84-07161FF06C77}"/>
              </a:ext>
            </a:extLst>
          </p:cNvPr>
          <p:cNvSpPr txBox="1"/>
          <p:nvPr/>
        </p:nvSpPr>
        <p:spPr>
          <a:xfrm>
            <a:off x="5499848" y="3358929"/>
            <a:ext cx="6252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우리가 어떤 상태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에서 어떤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action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했을 때 어떤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조건＂을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만족하면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좋았다＂고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판단할 수 있는가</a:t>
            </a:r>
          </a:p>
        </p:txBody>
      </p:sp>
    </p:spTree>
    <p:extLst>
      <p:ext uri="{BB962C8B-B14F-4D97-AF65-F5344CB8AC3E}">
        <p14:creationId xmlns:p14="http://schemas.microsoft.com/office/powerpoint/2010/main" val="2610065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C69DD65-2AE0-4770-95F4-B1D5B8CEF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A1B651D-6538-4966-A2A8-1B0F6EF382B1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8E008D-E097-441D-82B2-F5513B73FA93}"/>
              </a:ext>
            </a:extLst>
          </p:cNvPr>
          <p:cNvSpPr/>
          <p:nvPr/>
        </p:nvSpPr>
        <p:spPr>
          <a:xfrm>
            <a:off x="2178425" y="2071225"/>
            <a:ext cx="1573304" cy="430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406566-38F4-47CD-BB3F-123A341B657A}"/>
              </a:ext>
            </a:extLst>
          </p:cNvPr>
          <p:cNvSpPr/>
          <p:nvPr/>
        </p:nvSpPr>
        <p:spPr>
          <a:xfrm>
            <a:off x="6096000" y="2071225"/>
            <a:ext cx="4473388" cy="430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E9D2F-0BB0-4E1C-BB40-E22FF654EFB4}"/>
              </a:ext>
            </a:extLst>
          </p:cNvPr>
          <p:cNvSpPr txBox="1"/>
          <p:nvPr/>
        </p:nvSpPr>
        <p:spPr>
          <a:xfrm>
            <a:off x="1270748" y="3961183"/>
            <a:ext cx="1003822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Critic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 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Q-learning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은 조금 완화된 임무 수행 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= policy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 만들어낸 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s,a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 대해서만 학습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533BC-C553-4AC8-919A-B9DA69BB33C3}"/>
              </a:ext>
            </a:extLst>
          </p:cNvPr>
          <p:cNvSpPr txBox="1"/>
          <p:nvPr/>
        </p:nvSpPr>
        <p:spPr>
          <a:xfrm>
            <a:off x="4518213" y="6093372"/>
            <a:ext cx="87809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Advantage function =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어떤 행동을 했을 때 얼마나 많은 보상이 주어지는지</a:t>
            </a:r>
          </a:p>
        </p:txBody>
      </p:sp>
    </p:spTree>
    <p:extLst>
      <p:ext uri="{BB962C8B-B14F-4D97-AF65-F5344CB8AC3E}">
        <p14:creationId xmlns:p14="http://schemas.microsoft.com/office/powerpoint/2010/main" val="2323710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F3822D5-FBAF-4313-A37D-0F530FA7A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CE1873B-B183-43E6-8F0A-7650D6B257C8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1A84D-A9D3-4D85-B161-FECBF6C55E21}"/>
              </a:ext>
            </a:extLst>
          </p:cNvPr>
          <p:cNvSpPr txBox="1"/>
          <p:nvPr/>
        </p:nvSpPr>
        <p:spPr>
          <a:xfrm>
            <a:off x="6790765" y="2471423"/>
            <a:ext cx="4262718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Policy parameter θ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와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critic parameter Φ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초기화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학습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iteration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마다 현재의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policy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기반으로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M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개의 경로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sampling(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s,a,r,s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…)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Reward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함수 계산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Gradient estimator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계산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누적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Critic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paramete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인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Φ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도 학습 ← 가치함수 학습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Gradient update</a:t>
            </a:r>
          </a:p>
          <a:p>
            <a:pPr marL="342900" indent="-342900">
              <a:buAutoNum type="arabicPeriod"/>
            </a:pP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62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6427C0C-96D4-4853-B7F0-C8A825F69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D3864C2-2C22-452E-8A19-D9016CE727FE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15C47-4617-4150-AB70-0A00171EF1A7}"/>
              </a:ext>
            </a:extLst>
          </p:cNvPr>
          <p:cNvSpPr txBox="1"/>
          <p:nvPr/>
        </p:nvSpPr>
        <p:spPr>
          <a:xfrm>
            <a:off x="1680883" y="790541"/>
            <a:ext cx="62528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Hard attention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EE482-0181-4469-8DCF-535B3483D900}"/>
              </a:ext>
            </a:extLst>
          </p:cNvPr>
          <p:cNvSpPr txBox="1"/>
          <p:nvPr/>
        </p:nvSpPr>
        <p:spPr>
          <a:xfrm>
            <a:off x="5446060" y="1990745"/>
            <a:ext cx="248770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저해상도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-&gt;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고해상도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7342B3-FC5C-4837-A431-2B96457DA15C}"/>
              </a:ext>
            </a:extLst>
          </p:cNvPr>
          <p:cNvSpPr txBox="1"/>
          <p:nvPr/>
        </p:nvSpPr>
        <p:spPr>
          <a:xfrm>
            <a:off x="5244354" y="5144129"/>
            <a:ext cx="676387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어떻게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glimpse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얻어낼 것인지를 정책을 통해 학습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Reinforce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알고리즘 사용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상태 모델링을 위해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RNN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CB6FB-FC9B-4A41-88AE-4D19AB5A1CBE}"/>
              </a:ext>
            </a:extLst>
          </p:cNvPr>
          <p:cNvSpPr txBox="1"/>
          <p:nvPr/>
        </p:nvSpPr>
        <p:spPr>
          <a:xfrm>
            <a:off x="394448" y="5421003"/>
            <a:ext cx="48499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484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7BD6C1-3BF3-479D-9F55-D4DCD1C55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DD48331-BDB9-4022-B997-1D3002D2555E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7FC5AB-577F-4570-97C8-083DF2B8E2E4}"/>
              </a:ext>
            </a:extLst>
          </p:cNvPr>
          <p:cNvSpPr txBox="1"/>
          <p:nvPr/>
        </p:nvSpPr>
        <p:spPr>
          <a:xfrm>
            <a:off x="658907" y="935199"/>
            <a:ext cx="15867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가우시안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분포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70D1E-0F20-42AD-9B75-BB20C914B504}"/>
              </a:ext>
            </a:extLst>
          </p:cNvPr>
          <p:cNvSpPr txBox="1"/>
          <p:nvPr/>
        </p:nvSpPr>
        <p:spPr>
          <a:xfrm>
            <a:off x="4092389" y="2110259"/>
            <a:ext cx="400722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현재 입력과 이전 상태를 입력으로 받는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RNN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이용해서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policy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388867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조류, 꽃이(가) 표시된 사진&#10;&#10;자동 생성된 설명">
            <a:extLst>
              <a:ext uri="{FF2B5EF4-FFF2-40B4-BE49-F238E27FC236}">
                <a16:creationId xmlns:a16="http://schemas.microsoft.com/office/drawing/2014/main" id="{D81312FB-1274-420A-8AED-3136E7A4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A1E18B-433B-44B1-A90C-64937FE394A5}"/>
              </a:ext>
            </a:extLst>
          </p:cNvPr>
          <p:cNvSpPr txBox="1"/>
          <p:nvPr/>
        </p:nvSpPr>
        <p:spPr>
          <a:xfrm>
            <a:off x="5740400" y="2400300"/>
            <a:ext cx="387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강화학습 문제의 수식체계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(formalism)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7EFE5A-3055-4FA6-ACCF-49CA03704C40}"/>
              </a:ext>
            </a:extLst>
          </p:cNvPr>
          <p:cNvSpPr txBox="1"/>
          <p:nvPr/>
        </p:nvSpPr>
        <p:spPr>
          <a:xfrm>
            <a:off x="4533900" y="3059668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대표적인 강화학습 방법들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50664DE-8D5F-4C95-8D33-7F8EF224C425}"/>
              </a:ext>
            </a:extLst>
          </p:cNvPr>
          <p:cNvCxnSpPr>
            <a:cxnSpLocks/>
          </p:cNvCxnSpPr>
          <p:nvPr/>
        </p:nvCxnSpPr>
        <p:spPr>
          <a:xfrm>
            <a:off x="3048000" y="3009900"/>
            <a:ext cx="977900" cy="520700"/>
          </a:xfrm>
          <a:prstGeom prst="bentConnector3">
            <a:avLst>
              <a:gd name="adj1" fmla="val 140909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B6A596-7B7D-4558-B405-1C82F4095845}"/>
              </a:ext>
            </a:extLst>
          </p:cNvPr>
          <p:cNvSpPr/>
          <p:nvPr/>
        </p:nvSpPr>
        <p:spPr>
          <a:xfrm>
            <a:off x="0" y="5727700"/>
            <a:ext cx="12522200" cy="161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36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9B52C98-29D7-4546-89A0-2BEA14B3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ADFCBB-6477-46A8-A3D7-4A51C2E0C565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057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798E8F7-448F-47E2-9050-357B9F044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E6BA3F-2096-4B39-BFD9-12B87D413282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77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A680FBC-5A7C-45D9-B195-F0462B352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98B70DC-F50F-401A-B6FF-BACCA7E84E9B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171CF-979F-41F1-A676-03B4DED5F5CD}"/>
              </a:ext>
            </a:extLst>
          </p:cNvPr>
          <p:cNvSpPr txBox="1"/>
          <p:nvPr/>
        </p:nvSpPr>
        <p:spPr>
          <a:xfrm>
            <a:off x="3025590" y="4525564"/>
            <a:ext cx="67638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Gradient ascent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직접 수행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local minima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도 좋은 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A69F4-BE15-47CC-A3B2-5D2148EBFAC2}"/>
              </a:ext>
            </a:extLst>
          </p:cNvPr>
          <p:cNvSpPr txBox="1"/>
          <p:nvPr/>
        </p:nvSpPr>
        <p:spPr>
          <a:xfrm>
            <a:off x="1761566" y="5689600"/>
            <a:ext cx="67638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latin typeface="DX시인과나" panose="02020600000000000000" pitchFamily="18" charset="-127"/>
                <a:ea typeface="DX시인과나" panose="02020600000000000000" pitchFamily="18" charset="-127"/>
              </a:rPr>
              <a:t>응용하는 측면에서는 조금 까다로움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219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2AA5E2-8AC1-496A-9DF9-4A3CC378F661}"/>
              </a:ext>
            </a:extLst>
          </p:cNvPr>
          <p:cNvSpPr txBox="1"/>
          <p:nvPr/>
        </p:nvSpPr>
        <p:spPr>
          <a:xfrm>
            <a:off x="4468906" y="2831235"/>
            <a:ext cx="3254187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Q&amp;A</a:t>
            </a:r>
          </a:p>
          <a:p>
            <a:r>
              <a:rPr lang="en-US" altLang="ko-KR" sz="5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Discussion</a:t>
            </a:r>
            <a:endParaRPr lang="ko-KR" altLang="en-US" sz="5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26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90869B8-57C5-4EEE-8012-0A029451A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1F11B-1D50-49E9-B17C-A63B7F935370}"/>
              </a:ext>
            </a:extLst>
          </p:cNvPr>
          <p:cNvSpPr txBox="1"/>
          <p:nvPr/>
        </p:nvSpPr>
        <p:spPr>
          <a:xfrm>
            <a:off x="8394700" y="5043269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Terminal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state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 될 때까지 반복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종료가 되면 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episode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끝난 것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366E50-C1AE-48FB-8B4F-705734EAB9AE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ED16B-63B4-4156-81A4-CDD8A7C220E2}"/>
              </a:ext>
            </a:extLst>
          </p:cNvPr>
          <p:cNvSpPr txBox="1"/>
          <p:nvPr/>
        </p:nvSpPr>
        <p:spPr>
          <a:xfrm>
            <a:off x="318229" y="2679645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  <a:endParaRPr lang="ko-KR" altLang="en-US" sz="2000" b="1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DA61D-1C0F-4EC2-AA7B-986E0C13DE28}"/>
              </a:ext>
            </a:extLst>
          </p:cNvPr>
          <p:cNvSpPr txBox="1"/>
          <p:nvPr/>
        </p:nvSpPr>
        <p:spPr>
          <a:xfrm>
            <a:off x="9271729" y="2879700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</a:t>
            </a:r>
            <a:endParaRPr lang="ko-KR" altLang="en-US" sz="2000" b="1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8C06F-1823-44E5-BDE5-4B7A2331AD15}"/>
              </a:ext>
            </a:extLst>
          </p:cNvPr>
          <p:cNvSpPr txBox="1"/>
          <p:nvPr/>
        </p:nvSpPr>
        <p:spPr>
          <a:xfrm>
            <a:off x="2604159" y="3079755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  <a:endParaRPr lang="ko-KR" altLang="en-US" sz="2000" b="1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07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D321EB3-61E8-41B6-98A1-902C7D10D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D2541A1-720B-432E-897E-4CA636C9B56E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BB827-03D8-47E9-BECE-ABA7EF9AE596}"/>
              </a:ext>
            </a:extLst>
          </p:cNvPr>
          <p:cNvSpPr txBox="1"/>
          <p:nvPr/>
        </p:nvSpPr>
        <p:spPr>
          <a:xfrm>
            <a:off x="5994400" y="1919069"/>
            <a:ext cx="53751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움직이는 차 위의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Hinge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로만 연결된 막대의 균형 잡기</a:t>
            </a:r>
          </a:p>
        </p:txBody>
      </p:sp>
      <p:pic>
        <p:nvPicPr>
          <p:cNvPr id="1026" name="Picture 2" descr="hinge 이미지 검색결과">
            <a:extLst>
              <a:ext uri="{FF2B5EF4-FFF2-40B4-BE49-F238E27FC236}">
                <a16:creationId xmlns:a16="http://schemas.microsoft.com/office/drawing/2014/main" id="{0A75999C-3BA2-4562-98C2-DA543308C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692578"/>
            <a:ext cx="1843088" cy="122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23FE9-77E0-4754-B9B8-B62BB68A7CD0}"/>
              </a:ext>
            </a:extLst>
          </p:cNvPr>
          <p:cNvSpPr txBox="1"/>
          <p:nvPr/>
        </p:nvSpPr>
        <p:spPr>
          <a:xfrm>
            <a:off x="2870200" y="2710423"/>
            <a:ext cx="9092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DOF=1</a:t>
            </a:r>
            <a:endParaRPr lang="ko-KR" altLang="en-US" b="1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17AC7-CC30-4FE3-ACEC-2A2D64C0B432}"/>
              </a:ext>
            </a:extLst>
          </p:cNvPr>
          <p:cNvSpPr txBox="1"/>
          <p:nvPr/>
        </p:nvSpPr>
        <p:spPr>
          <a:xfrm>
            <a:off x="5520190" y="2361857"/>
            <a:ext cx="59733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막대기의 기울어진 각도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(θ),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막대기의 각속도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(ω), </a:t>
            </a: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카트의 위치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(s),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카트의 수평속도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(V)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FBA785-830F-44BF-B3AF-699B7381D9E0}"/>
              </a:ext>
            </a:extLst>
          </p:cNvPr>
          <p:cNvSpPr txBox="1"/>
          <p:nvPr/>
        </p:nvSpPr>
        <p:spPr>
          <a:xfrm>
            <a:off x="5685290" y="2940727"/>
            <a:ext cx="59733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카트를 수평으로 미는 힘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(F)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16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4125ACC-2969-4D21-AEDD-01D5C2308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2102624-6D7A-4B84-877B-9858FC502D21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3967E-3FE1-4C63-B731-A71CEE9B6409}"/>
              </a:ext>
            </a:extLst>
          </p:cNvPr>
          <p:cNvSpPr txBox="1"/>
          <p:nvPr/>
        </p:nvSpPr>
        <p:spPr>
          <a:xfrm>
            <a:off x="4705912" y="420469"/>
            <a:ext cx="28055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고전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RL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에서 다루었던 문제</a:t>
            </a:r>
          </a:p>
        </p:txBody>
      </p:sp>
      <p:pic>
        <p:nvPicPr>
          <p:cNvPr id="2058" name="Picture 10" descr="torque 이미지 검색결과">
            <a:extLst>
              <a:ext uri="{FF2B5EF4-FFF2-40B4-BE49-F238E27FC236}">
                <a16:creationId xmlns:a16="http://schemas.microsoft.com/office/drawing/2014/main" id="{BE6CDFF9-7493-492A-97C4-8A39780165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4536678"/>
            <a:ext cx="2831789" cy="198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joco 이미지 검색결과">
            <a:extLst>
              <a:ext uri="{FF2B5EF4-FFF2-40B4-BE49-F238E27FC236}">
                <a16:creationId xmlns:a16="http://schemas.microsoft.com/office/drawing/2014/main" id="{719E59BD-F504-45DA-9B90-2AF726E32B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90" y="1650040"/>
            <a:ext cx="2931110" cy="293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ujoco 이미지 검색결과">
            <a:extLst>
              <a:ext uri="{FF2B5EF4-FFF2-40B4-BE49-F238E27FC236}">
                <a16:creationId xmlns:a16="http://schemas.microsoft.com/office/drawing/2014/main" id="{6B6004E7-6B7C-4F18-B0E3-45F3C7D407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20" y="1626250"/>
            <a:ext cx="3027340" cy="302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50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554289A-1E55-4A2C-A79D-7CCA55DFA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AB9DAE5-8B12-4405-9BA9-EC16C2CC435A}"/>
              </a:ext>
            </a:extLst>
          </p:cNvPr>
          <p:cNvSpPr/>
          <p:nvPr/>
        </p:nvSpPr>
        <p:spPr>
          <a:xfrm>
            <a:off x="0" y="6159500"/>
            <a:ext cx="12522200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7E8996-16B5-4047-A715-31805638C0D4}"/>
              </a:ext>
            </a:extLst>
          </p:cNvPr>
          <p:cNvSpPr/>
          <p:nvPr/>
        </p:nvSpPr>
        <p:spPr>
          <a:xfrm>
            <a:off x="1473200" y="4044950"/>
            <a:ext cx="2070100" cy="361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61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858</Words>
  <Application>Microsoft Office PowerPoint</Application>
  <PresentationFormat>와이드스크린</PresentationFormat>
  <Paragraphs>130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DX시인과나</vt:lpstr>
      <vt:lpstr>맑은 고딕</vt:lpstr>
      <vt:lpstr>Arial</vt:lpstr>
      <vt:lpstr>Book Antiqua</vt:lpstr>
      <vt:lpstr>Office 테마</vt:lpstr>
      <vt:lpstr>AI Robotics KR_cs231n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Robotics KR_cs231n</dc:title>
  <dc:creator>정연 이</dc:creator>
  <cp:lastModifiedBy>정연 이</cp:lastModifiedBy>
  <cp:revision>50</cp:revision>
  <dcterms:created xsi:type="dcterms:W3CDTF">2019-10-14T02:51:28Z</dcterms:created>
  <dcterms:modified xsi:type="dcterms:W3CDTF">2019-10-14T14:31:08Z</dcterms:modified>
</cp:coreProperties>
</file>